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  <p:sldId id="268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Garet" charset="1" panose="00000000000000000000"/>
      <p:regular r:id="rId10"/>
    </p:embeddedFont>
    <p:embeddedFont>
      <p:font typeface="Garet Bold" charset="1" panose="00000000000000000000"/>
      <p:regular r:id="rId11"/>
    </p:embeddedFont>
    <p:embeddedFont>
      <p:font typeface="Garet Italics" charset="1" panose="00000000000000000000"/>
      <p:regular r:id="rId12"/>
    </p:embeddedFont>
    <p:embeddedFont>
      <p:font typeface="Garet Bold Italics" charset="1" panose="00000000000000000000"/>
      <p:regular r:id="rId13"/>
    </p:embeddedFont>
    <p:embeddedFont>
      <p:font typeface="Garet Light" charset="1" panose="00000000000000000000"/>
      <p:regular r:id="rId14"/>
    </p:embeddedFont>
    <p:embeddedFont>
      <p:font typeface="Garet Ultra-Bold" charset="1" panose="00000000000000000000"/>
      <p:regular r:id="rId15"/>
    </p:embeddedFont>
    <p:embeddedFont>
      <p:font typeface="Garet Ultra-Bold Italics" charset="1" panose="00000000000000000000"/>
      <p:regular r:id="rId16"/>
    </p:embeddedFont>
    <p:embeddedFont>
      <p:font typeface="Garet Heavy" charset="1" panose="00000000000000000000"/>
      <p:regular r:id="rId17"/>
    </p:embeddedFont>
    <p:embeddedFont>
      <p:font typeface="Garet Heavy Italics" charset="1" panose="00000000000000000000"/>
      <p:regular r:id="rId18"/>
    </p:embeddedFont>
    <p:embeddedFont>
      <p:font typeface="Telegraf" charset="1" panose="00000500000000000000"/>
      <p:regular r:id="rId19"/>
    </p:embeddedFont>
    <p:embeddedFont>
      <p:font typeface="Telegraf Bold" charset="1" panose="00000800000000000000"/>
      <p:regular r:id="rId20"/>
    </p:embeddedFont>
    <p:embeddedFont>
      <p:font typeface="Telegraf Extra-Light" charset="1" panose="00000300000000000000"/>
      <p:regular r:id="rId21"/>
    </p:embeddedFont>
    <p:embeddedFont>
      <p:font typeface="Telegraf Medium" charset="1" panose="00000600000000000000"/>
      <p:regular r:id="rId22"/>
    </p:embeddedFont>
    <p:embeddedFont>
      <p:font typeface="Telegraf Ultra-Bold" charset="1" panose="00000900000000000000"/>
      <p:regular r:id="rId23"/>
    </p:embeddedFont>
    <p:embeddedFont>
      <p:font typeface="Telegraf Heavy" charset="1" panose="00000A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slides/slide1.xml" Type="http://schemas.openxmlformats.org/officeDocument/2006/relationships/slide"/><Relationship Id="rId26" Target="slides/slide2.xml" Type="http://schemas.openxmlformats.org/officeDocument/2006/relationships/slide"/><Relationship Id="rId27" Target="slides/slide3.xml" Type="http://schemas.openxmlformats.org/officeDocument/2006/relationships/slide"/><Relationship Id="rId28" Target="slides/slide4.xml" Type="http://schemas.openxmlformats.org/officeDocument/2006/relationships/slide"/><Relationship Id="rId29" Target="slides/slide5.xml" Type="http://schemas.openxmlformats.org/officeDocument/2006/relationships/slide"/><Relationship Id="rId3" Target="viewProps.xml" Type="http://schemas.openxmlformats.org/officeDocument/2006/relationships/viewProps"/><Relationship Id="rId30" Target="slides/slide6.xml" Type="http://schemas.openxmlformats.org/officeDocument/2006/relationships/slide"/><Relationship Id="rId31" Target="slides/slide7.xml" Type="http://schemas.openxmlformats.org/officeDocument/2006/relationships/slide"/><Relationship Id="rId32" Target="slides/slide8.xml" Type="http://schemas.openxmlformats.org/officeDocument/2006/relationships/slide"/><Relationship Id="rId33" Target="slides/slide9.xml" Type="http://schemas.openxmlformats.org/officeDocument/2006/relationships/slide"/><Relationship Id="rId34" Target="slides/slide10.xml" Type="http://schemas.openxmlformats.org/officeDocument/2006/relationships/slide"/><Relationship Id="rId35" Target="slides/slide11.xml" Type="http://schemas.openxmlformats.org/officeDocument/2006/relationships/slide"/><Relationship Id="rId36" Target="slides/slide12.xml" Type="http://schemas.openxmlformats.org/officeDocument/2006/relationships/slide"/><Relationship Id="rId37" Target="slides/slide13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../media/image24.png" Type="http://schemas.openxmlformats.org/officeDocument/2006/relationships/image"/><Relationship Id="rId8" Target="../media/image25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2590396"/>
            <a:ext cx="10607982" cy="10607982"/>
          </a:xfrm>
          <a:custGeom>
            <a:avLst/>
            <a:gdLst/>
            <a:ahLst/>
            <a:cxnLst/>
            <a:rect r="r" b="b" t="t" l="l"/>
            <a:pathLst>
              <a:path h="10607982" w="10607982">
                <a:moveTo>
                  <a:pt x="10607982" y="10607982"/>
                </a:moveTo>
                <a:lnTo>
                  <a:pt x="0" y="10607982"/>
                </a:lnTo>
                <a:lnTo>
                  <a:pt x="0" y="0"/>
                </a:lnTo>
                <a:lnTo>
                  <a:pt x="10607982" y="0"/>
                </a:lnTo>
                <a:lnTo>
                  <a:pt x="10607982" y="10607982"/>
                </a:lnTo>
                <a:close/>
              </a:path>
            </a:pathLst>
          </a:custGeom>
          <a:blipFill>
            <a:blip r:embed="rId2">
              <a:alphaModFix amt="6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240473"/>
            <a:ext cx="441052" cy="654282"/>
          </a:xfrm>
          <a:custGeom>
            <a:avLst/>
            <a:gdLst/>
            <a:ahLst/>
            <a:cxnLst/>
            <a:rect r="r" b="b" t="t" l="l"/>
            <a:pathLst>
              <a:path h="654282" w="441052">
                <a:moveTo>
                  <a:pt x="0" y="0"/>
                </a:moveTo>
                <a:lnTo>
                  <a:pt x="441052" y="0"/>
                </a:lnTo>
                <a:lnTo>
                  <a:pt x="441052" y="654281"/>
                </a:lnTo>
                <a:lnTo>
                  <a:pt x="0" y="6542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18848" y="7141533"/>
            <a:ext cx="3369152" cy="3369152"/>
          </a:xfrm>
          <a:custGeom>
            <a:avLst/>
            <a:gdLst/>
            <a:ahLst/>
            <a:cxnLst/>
            <a:rect r="r" b="b" t="t" l="l"/>
            <a:pathLst>
              <a:path h="3369152" w="3369152">
                <a:moveTo>
                  <a:pt x="0" y="0"/>
                </a:moveTo>
                <a:lnTo>
                  <a:pt x="3369152" y="0"/>
                </a:lnTo>
                <a:lnTo>
                  <a:pt x="3369152" y="3369152"/>
                </a:lnTo>
                <a:lnTo>
                  <a:pt x="0" y="33691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301727" y="9074546"/>
            <a:ext cx="2986273" cy="1036281"/>
          </a:xfrm>
          <a:custGeom>
            <a:avLst/>
            <a:gdLst/>
            <a:ahLst/>
            <a:cxnLst/>
            <a:rect r="r" b="b" t="t" l="l"/>
            <a:pathLst>
              <a:path h="1036281" w="2986273">
                <a:moveTo>
                  <a:pt x="0" y="0"/>
                </a:moveTo>
                <a:lnTo>
                  <a:pt x="2986273" y="0"/>
                </a:lnTo>
                <a:lnTo>
                  <a:pt x="2986273" y="1036281"/>
                </a:lnTo>
                <a:lnTo>
                  <a:pt x="0" y="10362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725074" y="1787656"/>
            <a:ext cx="8816487" cy="4959212"/>
            <a:chOff x="0" y="0"/>
            <a:chExt cx="1128903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287761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1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9"/>
              <a:stretch>
                <a:fillRect l="0" t="-68" r="-14942" b="-7221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28700" y="3692532"/>
            <a:ext cx="9278224" cy="3054337"/>
            <a:chOff x="0" y="0"/>
            <a:chExt cx="12370965" cy="4072449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3449726"/>
              <a:ext cx="11959225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Garet"/>
                </a:rPr>
                <a:t>by Yusif Mukhtarov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0"/>
              <a:ext cx="12370965" cy="3149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680"/>
                </a:lnSpc>
              </a:pPr>
              <a:r>
                <a:rPr lang="en-US" sz="3900">
                  <a:solidFill>
                    <a:srgbClr val="000000"/>
                  </a:solidFill>
                  <a:latin typeface="Garet Ultra-Bold"/>
                </a:rPr>
                <a:t>Comparative Analysis of Image Classification Models for Efficient and Accurate Classification across Noisy Vegetable Images 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673361" y="1173798"/>
            <a:ext cx="2715340" cy="1572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Telegraf"/>
              </a:rPr>
              <a:t>Class 6917: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Telegraf"/>
              </a:rPr>
              <a:t>Guided research methodologies </a:t>
            </a:r>
          </a:p>
          <a:p>
            <a:pPr>
              <a:lnSpc>
                <a:spcPts val="3079"/>
              </a:lnSpc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1028700" y="8486673"/>
            <a:ext cx="2189070" cy="771627"/>
            <a:chOff x="0" y="0"/>
            <a:chExt cx="2918760" cy="102883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19050"/>
              <a:ext cx="2918760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Garet Bold"/>
                </a:rPr>
                <a:t>08.03.2023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564439"/>
              <a:ext cx="2918760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635774"/>
            <a:ext cx="18288000" cy="9015453"/>
          </a:xfrm>
          <a:custGeom>
            <a:avLst/>
            <a:gdLst/>
            <a:ahLst/>
            <a:cxnLst/>
            <a:rect r="r" b="b" t="t" l="l"/>
            <a:pathLst>
              <a:path h="9015453" w="18288000">
                <a:moveTo>
                  <a:pt x="0" y="0"/>
                </a:moveTo>
                <a:lnTo>
                  <a:pt x="18288000" y="0"/>
                </a:lnTo>
                <a:lnTo>
                  <a:pt x="18288000" y="9015452"/>
                </a:lnTo>
                <a:lnTo>
                  <a:pt x="0" y="90154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44648"/>
            <a:ext cx="17774518" cy="10084956"/>
          </a:xfrm>
          <a:custGeom>
            <a:avLst/>
            <a:gdLst/>
            <a:ahLst/>
            <a:cxnLst/>
            <a:rect r="r" b="b" t="t" l="l"/>
            <a:pathLst>
              <a:path h="10084956" w="17774518">
                <a:moveTo>
                  <a:pt x="0" y="0"/>
                </a:moveTo>
                <a:lnTo>
                  <a:pt x="17774518" y="0"/>
                </a:lnTo>
                <a:lnTo>
                  <a:pt x="17774518" y="10084956"/>
                </a:lnTo>
                <a:lnTo>
                  <a:pt x="0" y="100849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58068" y="1490104"/>
            <a:ext cx="3636273" cy="3615959"/>
          </a:xfrm>
          <a:custGeom>
            <a:avLst/>
            <a:gdLst/>
            <a:ahLst/>
            <a:cxnLst/>
            <a:rect r="r" b="b" t="t" l="l"/>
            <a:pathLst>
              <a:path h="3615959" w="3636273">
                <a:moveTo>
                  <a:pt x="0" y="0"/>
                </a:moveTo>
                <a:lnTo>
                  <a:pt x="3636273" y="0"/>
                </a:lnTo>
                <a:lnTo>
                  <a:pt x="3636273" y="3615958"/>
                </a:lnTo>
                <a:lnTo>
                  <a:pt x="0" y="3615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398999" y="6731863"/>
            <a:ext cx="3445914" cy="3509727"/>
          </a:xfrm>
          <a:custGeom>
            <a:avLst/>
            <a:gdLst/>
            <a:ahLst/>
            <a:cxnLst/>
            <a:rect r="r" b="b" t="t" l="l"/>
            <a:pathLst>
              <a:path h="3509727" w="3445914">
                <a:moveTo>
                  <a:pt x="0" y="0"/>
                </a:moveTo>
                <a:lnTo>
                  <a:pt x="3445914" y="0"/>
                </a:lnTo>
                <a:lnTo>
                  <a:pt x="3445914" y="3509727"/>
                </a:lnTo>
                <a:lnTo>
                  <a:pt x="0" y="35097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73028" y="6669243"/>
            <a:ext cx="4511593" cy="3572346"/>
          </a:xfrm>
          <a:custGeom>
            <a:avLst/>
            <a:gdLst/>
            <a:ahLst/>
            <a:cxnLst/>
            <a:rect r="r" b="b" t="t" l="l"/>
            <a:pathLst>
              <a:path h="3572346" w="4511593">
                <a:moveTo>
                  <a:pt x="0" y="0"/>
                </a:moveTo>
                <a:lnTo>
                  <a:pt x="4511592" y="0"/>
                </a:lnTo>
                <a:lnTo>
                  <a:pt x="4511592" y="3572347"/>
                </a:lnTo>
                <a:lnTo>
                  <a:pt x="0" y="35723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41810" y="1527541"/>
            <a:ext cx="3760293" cy="3659571"/>
          </a:xfrm>
          <a:custGeom>
            <a:avLst/>
            <a:gdLst/>
            <a:ahLst/>
            <a:cxnLst/>
            <a:rect r="r" b="b" t="t" l="l"/>
            <a:pathLst>
              <a:path h="3659571" w="3760293">
                <a:moveTo>
                  <a:pt x="0" y="0"/>
                </a:moveTo>
                <a:lnTo>
                  <a:pt x="3760293" y="0"/>
                </a:lnTo>
                <a:lnTo>
                  <a:pt x="3760293" y="3659571"/>
                </a:lnTo>
                <a:lnTo>
                  <a:pt x="0" y="36595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203485" y="1646709"/>
            <a:ext cx="4471560" cy="3496791"/>
          </a:xfrm>
          <a:custGeom>
            <a:avLst/>
            <a:gdLst/>
            <a:ahLst/>
            <a:cxnLst/>
            <a:rect r="r" b="b" t="t" l="l"/>
            <a:pathLst>
              <a:path h="3496791" w="4471560">
                <a:moveTo>
                  <a:pt x="0" y="0"/>
                </a:moveTo>
                <a:lnTo>
                  <a:pt x="4471560" y="0"/>
                </a:lnTo>
                <a:lnTo>
                  <a:pt x="4471560" y="3496791"/>
                </a:lnTo>
                <a:lnTo>
                  <a:pt x="0" y="34967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22397" y="6666740"/>
            <a:ext cx="3639261" cy="3574850"/>
          </a:xfrm>
          <a:custGeom>
            <a:avLst/>
            <a:gdLst/>
            <a:ahLst/>
            <a:cxnLst/>
            <a:rect r="r" b="b" t="t" l="l"/>
            <a:pathLst>
              <a:path h="3574850" w="3639261">
                <a:moveTo>
                  <a:pt x="0" y="0"/>
                </a:moveTo>
                <a:lnTo>
                  <a:pt x="3639262" y="0"/>
                </a:lnTo>
                <a:lnTo>
                  <a:pt x="3639262" y="3574850"/>
                </a:lnTo>
                <a:lnTo>
                  <a:pt x="0" y="35748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276204" y="6731863"/>
            <a:ext cx="4238300" cy="3313715"/>
          </a:xfrm>
          <a:custGeom>
            <a:avLst/>
            <a:gdLst/>
            <a:ahLst/>
            <a:cxnLst/>
            <a:rect r="r" b="b" t="t" l="l"/>
            <a:pathLst>
              <a:path h="3313715" w="4238300">
                <a:moveTo>
                  <a:pt x="0" y="0"/>
                </a:moveTo>
                <a:lnTo>
                  <a:pt x="4238301" y="0"/>
                </a:lnTo>
                <a:lnTo>
                  <a:pt x="4238301" y="3313714"/>
                </a:lnTo>
                <a:lnTo>
                  <a:pt x="0" y="331371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780922" y="5525162"/>
            <a:ext cx="2601732" cy="821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633"/>
              </a:lnSpc>
            </a:pPr>
            <a:r>
              <a:rPr lang="en-US" sz="5102">
                <a:solidFill>
                  <a:srgbClr val="000000"/>
                </a:solidFill>
                <a:latin typeface="Garet"/>
              </a:rPr>
              <a:t>AlexNet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977522" y="207675"/>
            <a:ext cx="1974489" cy="821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633"/>
              </a:lnSpc>
            </a:pPr>
            <a:r>
              <a:rPr lang="en-US" sz="5102">
                <a:solidFill>
                  <a:srgbClr val="000000"/>
                </a:solidFill>
                <a:latin typeface="Garet"/>
              </a:rPr>
              <a:t>Vgg16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25386" y="5534687"/>
            <a:ext cx="3623722" cy="73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983"/>
              </a:lnSpc>
            </a:pPr>
            <a:r>
              <a:rPr lang="en-US" sz="4602">
                <a:solidFill>
                  <a:srgbClr val="000000"/>
                </a:solidFill>
                <a:latin typeface="Garet"/>
              </a:rPr>
              <a:t>EfficientNet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968249" y="269029"/>
            <a:ext cx="2615912" cy="821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633"/>
              </a:lnSpc>
            </a:pPr>
            <a:r>
              <a:rPr lang="en-US" sz="5102">
                <a:solidFill>
                  <a:srgbClr val="000000"/>
                </a:solidFill>
                <a:latin typeface="Garet"/>
              </a:rPr>
              <a:t>Original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661534" cy="3015563"/>
            <a:chOff x="0" y="0"/>
            <a:chExt cx="1795517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5517" cy="812800"/>
            </a:xfrm>
            <a:custGeom>
              <a:avLst/>
              <a:gdLst/>
              <a:ahLst/>
              <a:cxnLst/>
              <a:rect r="r" b="b" t="t" l="l"/>
              <a:pathLst>
                <a:path h="812800" w="1795517">
                  <a:moveTo>
                    <a:pt x="1795517" y="406400"/>
                  </a:moveTo>
                  <a:lnTo>
                    <a:pt x="1389117" y="0"/>
                  </a:lnTo>
                  <a:lnTo>
                    <a:pt x="1389117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1389117" y="609600"/>
                  </a:lnTo>
                  <a:lnTo>
                    <a:pt x="1389117" y="812800"/>
                  </a:lnTo>
                  <a:lnTo>
                    <a:pt x="1795517" y="406400"/>
                  </a:lnTo>
                  <a:close/>
                </a:path>
              </a:pathLst>
            </a:custGeom>
            <a:solidFill>
              <a:srgbClr val="77B1C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60325"/>
              <a:ext cx="711200" cy="549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579"/>
                </a:lnSpc>
              </a:pPr>
              <a:r>
                <a:rPr lang="en-US" sz="4699">
                  <a:solidFill>
                    <a:srgbClr val="000000"/>
                  </a:solidFill>
                  <a:latin typeface="Telegraf Bold"/>
                </a:rPr>
                <a:t>Results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144000" y="3548685"/>
            <a:ext cx="8786592" cy="420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28881" indent="-464441" lvl="1">
              <a:lnSpc>
                <a:spcPts val="5593"/>
              </a:lnSpc>
              <a:buFont typeface="Arial"/>
              <a:buChar char="•"/>
            </a:pPr>
            <a:r>
              <a:rPr lang="en-US" sz="4302">
                <a:solidFill>
                  <a:srgbClr val="000000"/>
                </a:solidFill>
                <a:latin typeface="Garet"/>
              </a:rPr>
              <a:t>Customized neural network</a:t>
            </a:r>
          </a:p>
          <a:p>
            <a:pPr algn="just" marL="928881" indent="-464441" lvl="1">
              <a:lnSpc>
                <a:spcPts val="5593"/>
              </a:lnSpc>
              <a:buFont typeface="Arial"/>
              <a:buChar char="•"/>
            </a:pPr>
            <a:r>
              <a:rPr lang="en-US" sz="4302">
                <a:solidFill>
                  <a:srgbClr val="000000"/>
                </a:solidFill>
                <a:latin typeface="Garet"/>
              </a:rPr>
              <a:t>Naturally produced noisy images</a:t>
            </a:r>
          </a:p>
          <a:p>
            <a:pPr algn="just" marL="928881" indent="-464441" lvl="1">
              <a:lnSpc>
                <a:spcPts val="5593"/>
              </a:lnSpc>
              <a:buFont typeface="Arial"/>
              <a:buChar char="•"/>
            </a:pPr>
            <a:r>
              <a:rPr lang="en-US" sz="4302">
                <a:solidFill>
                  <a:srgbClr val="000000"/>
                </a:solidFill>
                <a:latin typeface="Garet"/>
              </a:rPr>
              <a:t>Defining threshold</a:t>
            </a:r>
          </a:p>
          <a:p>
            <a:pPr algn="just" marL="928881" indent="-464441" lvl="1">
              <a:lnSpc>
                <a:spcPts val="5593"/>
              </a:lnSpc>
              <a:buFont typeface="Arial"/>
              <a:buChar char="•"/>
            </a:pPr>
            <a:r>
              <a:rPr lang="en-US" sz="4302">
                <a:solidFill>
                  <a:srgbClr val="000000"/>
                </a:solidFill>
                <a:latin typeface="Garet"/>
              </a:rPr>
              <a:t>Transfering to other domains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1626466" y="0"/>
            <a:ext cx="6661534" cy="3015563"/>
            <a:chOff x="0" y="0"/>
            <a:chExt cx="1795517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5517" cy="812800"/>
            </a:xfrm>
            <a:custGeom>
              <a:avLst/>
              <a:gdLst/>
              <a:ahLst/>
              <a:cxnLst/>
              <a:rect r="r" b="b" t="t" l="l"/>
              <a:pathLst>
                <a:path h="812800" w="1795517">
                  <a:moveTo>
                    <a:pt x="1795517" y="406400"/>
                  </a:moveTo>
                  <a:lnTo>
                    <a:pt x="1389117" y="0"/>
                  </a:lnTo>
                  <a:lnTo>
                    <a:pt x="1389117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1389117" y="609600"/>
                  </a:lnTo>
                  <a:lnTo>
                    <a:pt x="1389117" y="812800"/>
                  </a:lnTo>
                  <a:lnTo>
                    <a:pt x="1795517" y="406400"/>
                  </a:lnTo>
                  <a:close/>
                </a:path>
              </a:pathLst>
            </a:custGeom>
            <a:solidFill>
              <a:srgbClr val="77B1C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60325"/>
              <a:ext cx="711200" cy="549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579"/>
                </a:lnSpc>
              </a:pPr>
              <a:r>
                <a:rPr lang="en-US" sz="4699">
                  <a:solidFill>
                    <a:srgbClr val="000000"/>
                  </a:solidFill>
                  <a:latin typeface="Telegraf Bold"/>
                </a:rPr>
                <a:t>Future work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0" y="3548685"/>
            <a:ext cx="8786592" cy="490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28881" indent="-464441" lvl="1">
              <a:lnSpc>
                <a:spcPts val="5593"/>
              </a:lnSpc>
              <a:buFont typeface="Arial"/>
              <a:buChar char="•"/>
            </a:pPr>
            <a:r>
              <a:rPr lang="en-US" sz="4302">
                <a:solidFill>
                  <a:srgbClr val="000000"/>
                </a:solidFill>
                <a:latin typeface="Garet"/>
              </a:rPr>
              <a:t>Accuracies of 4 models for 15 classes on 7 datasets</a:t>
            </a:r>
          </a:p>
          <a:p>
            <a:pPr marL="928881" indent="-464441" lvl="1">
              <a:lnSpc>
                <a:spcPts val="5593"/>
              </a:lnSpc>
              <a:buFont typeface="Arial"/>
              <a:buChar char="•"/>
            </a:pPr>
            <a:r>
              <a:rPr lang="en-US" sz="4302">
                <a:solidFill>
                  <a:srgbClr val="000000"/>
                </a:solidFill>
                <a:latin typeface="Garet"/>
              </a:rPr>
              <a:t>H</a:t>
            </a:r>
            <a:r>
              <a:rPr lang="en-US" sz="4302">
                <a:solidFill>
                  <a:srgbClr val="000000"/>
                </a:solidFill>
                <a:latin typeface="Garet"/>
              </a:rPr>
              <a:t>yperparameter tuning results  for 4 models testing 8 parameters  </a:t>
            </a:r>
          </a:p>
          <a:p>
            <a:pPr marL="928881" indent="-464441" lvl="1">
              <a:lnSpc>
                <a:spcPts val="5593"/>
              </a:lnSpc>
              <a:buFont typeface="Arial"/>
              <a:buChar char="•"/>
            </a:pPr>
            <a:r>
              <a:rPr lang="en-US" sz="4302">
                <a:solidFill>
                  <a:srgbClr val="000000"/>
                </a:solidFill>
                <a:latin typeface="Garet"/>
              </a:rPr>
              <a:t>Feature extraction analyses of 4 models on 7 datasets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79046" y="0"/>
            <a:ext cx="6562442" cy="2624977"/>
          </a:xfrm>
          <a:custGeom>
            <a:avLst/>
            <a:gdLst/>
            <a:ahLst/>
            <a:cxnLst/>
            <a:rect r="r" b="b" t="t" l="l"/>
            <a:pathLst>
              <a:path h="2624977" w="6562442">
                <a:moveTo>
                  <a:pt x="0" y="0"/>
                </a:moveTo>
                <a:lnTo>
                  <a:pt x="6562442" y="0"/>
                </a:lnTo>
                <a:lnTo>
                  <a:pt x="6562442" y="2624977"/>
                </a:lnTo>
                <a:lnTo>
                  <a:pt x="0" y="26249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1598" y="169488"/>
            <a:ext cx="6501905" cy="2286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Garet"/>
              </a:rPr>
              <a:t>Project objective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633161"/>
            <a:ext cx="8231352" cy="227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50"/>
              </a:lnSpc>
            </a:pPr>
            <a:r>
              <a:rPr lang="en-US" sz="3500">
                <a:solidFill>
                  <a:srgbClr val="000000"/>
                </a:solidFill>
                <a:latin typeface="Garet"/>
              </a:rPr>
              <a:t>Primary objective: Noisy image classification without denoising techniques</a:t>
            </a:r>
          </a:p>
          <a:p>
            <a:pPr>
              <a:lnSpc>
                <a:spcPts val="455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850257" y="226761"/>
            <a:ext cx="897102" cy="812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5000">
                <a:solidFill>
                  <a:srgbClr val="000000"/>
                </a:solidFill>
                <a:latin typeface="Garet Bold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1767" y="3388102"/>
            <a:ext cx="897102" cy="812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5000">
                <a:solidFill>
                  <a:srgbClr val="000000"/>
                </a:solidFill>
                <a:latin typeface="Garet Bold"/>
              </a:rPr>
              <a:t>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23519" y="3794502"/>
            <a:ext cx="12994487" cy="3984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50"/>
              </a:lnSpc>
            </a:pPr>
            <a:r>
              <a:rPr lang="en-US" sz="3500">
                <a:solidFill>
                  <a:srgbClr val="000000"/>
                </a:solidFill>
                <a:latin typeface="Garet"/>
              </a:rPr>
              <a:t>      2.1 Direct classification of images takes less time and  computational power. </a:t>
            </a:r>
          </a:p>
          <a:p>
            <a:pPr>
              <a:lnSpc>
                <a:spcPts val="4550"/>
              </a:lnSpc>
            </a:pPr>
            <a:r>
              <a:rPr lang="en-US" sz="3500">
                <a:solidFill>
                  <a:srgbClr val="000000"/>
                </a:solidFill>
                <a:latin typeface="Garet"/>
              </a:rPr>
              <a:t>      2.2 In real world scenarios some images cannot be perfectly denoised. </a:t>
            </a:r>
          </a:p>
          <a:p>
            <a:pPr>
              <a:lnSpc>
                <a:spcPts val="4550"/>
              </a:lnSpc>
            </a:pPr>
            <a:r>
              <a:rPr lang="en-US" sz="3500">
                <a:solidFill>
                  <a:srgbClr val="000000"/>
                </a:solidFill>
                <a:latin typeface="Garet"/>
              </a:rPr>
              <a:t>      2.3 Preservation of information.</a:t>
            </a:r>
          </a:p>
          <a:p>
            <a:pPr>
              <a:lnSpc>
                <a:spcPts val="4550"/>
              </a:lnSpc>
            </a:pPr>
            <a:r>
              <a:rPr lang="en-US" sz="3500">
                <a:solidFill>
                  <a:srgbClr val="000000"/>
                </a:solidFill>
                <a:latin typeface="Garet"/>
              </a:rPr>
              <a:t>      2.4 Transferability to other domains.</a:t>
            </a:r>
          </a:p>
          <a:p>
            <a:pPr>
              <a:lnSpc>
                <a:spcPts val="455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31598" y="7972621"/>
            <a:ext cx="897102" cy="812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5000">
                <a:solidFill>
                  <a:srgbClr val="000000"/>
                </a:solidFill>
                <a:latin typeface="Garet Bold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67720" y="8379021"/>
            <a:ext cx="8231352" cy="1127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50"/>
              </a:lnSpc>
            </a:pPr>
            <a:r>
              <a:rPr lang="en-US" sz="3500">
                <a:solidFill>
                  <a:srgbClr val="000000"/>
                </a:solidFill>
                <a:latin typeface="Garet"/>
              </a:rPr>
              <a:t>Finding out the best model for the noisy image classification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24886" y="1915662"/>
            <a:ext cx="7034414" cy="3467030"/>
            <a:chOff x="0" y="0"/>
            <a:chExt cx="9379219" cy="462270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278547"/>
              <a:ext cx="9379219" cy="33441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23210" indent="-311605" lvl="1">
                <a:lnSpc>
                  <a:spcPts val="5195"/>
                </a:lnSpc>
                <a:buFont typeface="Arial"/>
                <a:buChar char="•"/>
              </a:pPr>
              <a:r>
                <a:rPr lang="en-US" sz="2886">
                  <a:solidFill>
                    <a:srgbClr val="000000"/>
                  </a:solidFill>
                  <a:latin typeface="Garet"/>
                </a:rPr>
                <a:t>Artificially generated noise</a:t>
              </a:r>
            </a:p>
            <a:p>
              <a:pPr marL="623210" indent="-311605" lvl="1">
                <a:lnSpc>
                  <a:spcPts val="5195"/>
                </a:lnSpc>
                <a:buFont typeface="Arial"/>
                <a:buChar char="•"/>
              </a:pPr>
              <a:r>
                <a:rPr lang="en-US" sz="2886">
                  <a:solidFill>
                    <a:srgbClr val="000000"/>
                  </a:solidFill>
                  <a:latin typeface="Garet"/>
                </a:rPr>
                <a:t>Pretrained models</a:t>
              </a:r>
            </a:p>
            <a:p>
              <a:pPr marL="623210" indent="-311605" lvl="1">
                <a:lnSpc>
                  <a:spcPts val="5195"/>
                </a:lnSpc>
                <a:buFont typeface="Arial"/>
                <a:buChar char="•"/>
              </a:pPr>
              <a:r>
                <a:rPr lang="en-US" sz="2886">
                  <a:solidFill>
                    <a:srgbClr val="000000"/>
                  </a:solidFill>
                  <a:latin typeface="Garet"/>
                </a:rPr>
                <a:t>Limited number of parameters</a:t>
              </a:r>
            </a:p>
            <a:p>
              <a:pPr>
                <a:lnSpc>
                  <a:spcPts val="5195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38100"/>
              <a:ext cx="9379219" cy="7757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775"/>
                </a:lnSpc>
                <a:spcBef>
                  <a:spcPct val="0"/>
                </a:spcBef>
              </a:pPr>
              <a:r>
                <a:rPr lang="en-US" sz="3673">
                  <a:solidFill>
                    <a:srgbClr val="000000"/>
                  </a:solidFill>
                  <a:latin typeface="Garet Bold"/>
                </a:rPr>
                <a:t>Solutions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915662"/>
            <a:ext cx="7675190" cy="3638517"/>
            <a:chOff x="0" y="0"/>
            <a:chExt cx="10233586" cy="485135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266701"/>
              <a:ext cx="10233586" cy="3584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70450" indent="-335225" lvl="1">
                <a:lnSpc>
                  <a:spcPts val="5589"/>
                </a:lnSpc>
                <a:buFont typeface="Arial"/>
                <a:buChar char="•"/>
              </a:pPr>
              <a:r>
                <a:rPr lang="en-US" sz="3105">
                  <a:solidFill>
                    <a:srgbClr val="000000"/>
                  </a:solidFill>
                  <a:latin typeface="Garet"/>
                </a:rPr>
                <a:t>Lack of real-world Data</a:t>
              </a:r>
            </a:p>
            <a:p>
              <a:pPr marL="670450" indent="-335225" lvl="1">
                <a:lnSpc>
                  <a:spcPts val="5589"/>
                </a:lnSpc>
                <a:buFont typeface="Arial"/>
                <a:buChar char="•"/>
              </a:pPr>
              <a:r>
                <a:rPr lang="en-US" sz="3105">
                  <a:solidFill>
                    <a:srgbClr val="000000"/>
                  </a:solidFill>
                  <a:latin typeface="Garet"/>
                </a:rPr>
                <a:t>Computational power</a:t>
              </a:r>
            </a:p>
            <a:p>
              <a:pPr marL="670450" indent="-335225" lvl="1">
                <a:lnSpc>
                  <a:spcPts val="5589"/>
                </a:lnSpc>
                <a:buFont typeface="Arial"/>
                <a:buChar char="•"/>
              </a:pPr>
              <a:r>
                <a:rPr lang="en-US" sz="3105">
                  <a:solidFill>
                    <a:srgbClr val="000000"/>
                  </a:solidFill>
                  <a:latin typeface="Garet"/>
                </a:rPr>
                <a:t>Threshold</a:t>
              </a:r>
            </a:p>
            <a:p>
              <a:pPr>
                <a:lnSpc>
                  <a:spcPts val="5589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28575"/>
              <a:ext cx="10233586" cy="8221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137"/>
                </a:lnSpc>
                <a:spcBef>
                  <a:spcPct val="0"/>
                </a:spcBef>
              </a:pPr>
              <a:r>
                <a:rPr lang="en-US" sz="3952">
                  <a:solidFill>
                    <a:srgbClr val="000000"/>
                  </a:solidFill>
                  <a:latin typeface="Garet Bold"/>
                </a:rPr>
                <a:t>Problems</a:t>
              </a:r>
            </a:p>
          </p:txBody>
        </p:sp>
      </p:grpSp>
      <p:sp>
        <p:nvSpPr>
          <p:cNvPr name="AutoShape 8" id="8"/>
          <p:cNvSpPr/>
          <p:nvPr/>
        </p:nvSpPr>
        <p:spPr>
          <a:xfrm>
            <a:off x="7532252" y="3682515"/>
            <a:ext cx="2343274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8088"/>
            <a:ext cx="7121533" cy="1543050"/>
            <a:chOff x="0" y="0"/>
            <a:chExt cx="187563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75630" cy="406400"/>
            </a:xfrm>
            <a:custGeom>
              <a:avLst/>
              <a:gdLst/>
              <a:ahLst/>
              <a:cxnLst/>
              <a:rect r="r" b="b" t="t" l="l"/>
              <a:pathLst>
                <a:path h="406400" w="1875630">
                  <a:moveTo>
                    <a:pt x="167243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1672430" y="406400"/>
                  </a:lnTo>
                  <a:lnTo>
                    <a:pt x="1875630" y="203200"/>
                  </a:lnTo>
                  <a:lnTo>
                    <a:pt x="1672430" y="0"/>
                  </a:lnTo>
                  <a:close/>
                </a:path>
              </a:pathLst>
            </a:custGeom>
            <a:solidFill>
              <a:srgbClr val="77B1C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698500" cy="473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2219956"/>
            <a:ext cx="16997747" cy="7582995"/>
          </a:xfrm>
          <a:custGeom>
            <a:avLst/>
            <a:gdLst/>
            <a:ahLst/>
            <a:cxnLst/>
            <a:rect r="r" b="b" t="t" l="l"/>
            <a:pathLst>
              <a:path h="7582995" w="16997747">
                <a:moveTo>
                  <a:pt x="0" y="0"/>
                </a:moveTo>
                <a:lnTo>
                  <a:pt x="16997747" y="0"/>
                </a:lnTo>
                <a:lnTo>
                  <a:pt x="16997747" y="7582995"/>
                </a:lnTo>
                <a:lnTo>
                  <a:pt x="0" y="75829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-527952" y="160050"/>
            <a:ext cx="7882909" cy="86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6"/>
              </a:lnSpc>
              <a:spcBef>
                <a:spcPct val="0"/>
              </a:spcBef>
            </a:pPr>
            <a:r>
              <a:rPr lang="en-US" sz="4153">
                <a:solidFill>
                  <a:srgbClr val="000000"/>
                </a:solidFill>
                <a:latin typeface="Garet"/>
              </a:rPr>
              <a:t>Architecture diagram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8088"/>
            <a:ext cx="3558755" cy="2069730"/>
            <a:chOff x="0" y="0"/>
            <a:chExt cx="937285" cy="5451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37285" cy="545114"/>
            </a:xfrm>
            <a:custGeom>
              <a:avLst/>
              <a:gdLst/>
              <a:ahLst/>
              <a:cxnLst/>
              <a:rect r="r" b="b" t="t" l="l"/>
              <a:pathLst>
                <a:path h="545114" w="937285">
                  <a:moveTo>
                    <a:pt x="734085" y="0"/>
                  </a:moveTo>
                  <a:lnTo>
                    <a:pt x="0" y="0"/>
                  </a:lnTo>
                  <a:lnTo>
                    <a:pt x="0" y="545114"/>
                  </a:lnTo>
                  <a:lnTo>
                    <a:pt x="734085" y="545114"/>
                  </a:lnTo>
                  <a:lnTo>
                    <a:pt x="937285" y="272557"/>
                  </a:lnTo>
                  <a:lnTo>
                    <a:pt x="734085" y="0"/>
                  </a:lnTo>
                  <a:close/>
                </a:path>
              </a:pathLst>
            </a:custGeom>
            <a:solidFill>
              <a:srgbClr val="77B1C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71450"/>
              <a:ext cx="698500" cy="577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699"/>
                </a:lnSpc>
              </a:pPr>
              <a:r>
                <a:rPr lang="en-US" sz="5499">
                  <a:solidFill>
                    <a:srgbClr val="000000"/>
                  </a:solidFill>
                  <a:latin typeface="Telegraf"/>
                </a:rPr>
                <a:t>Steps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159935" y="5294793"/>
            <a:ext cx="7128065" cy="4869428"/>
          </a:xfrm>
          <a:custGeom>
            <a:avLst/>
            <a:gdLst/>
            <a:ahLst/>
            <a:cxnLst/>
            <a:rect r="r" b="b" t="t" l="l"/>
            <a:pathLst>
              <a:path h="4869428" w="7128065">
                <a:moveTo>
                  <a:pt x="0" y="0"/>
                </a:moveTo>
                <a:lnTo>
                  <a:pt x="7128065" y="0"/>
                </a:lnTo>
                <a:lnTo>
                  <a:pt x="7128065" y="4869427"/>
                </a:lnTo>
                <a:lnTo>
                  <a:pt x="0" y="4869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916150" y="-629920"/>
            <a:ext cx="8801855" cy="4411848"/>
          </a:xfrm>
          <a:custGeom>
            <a:avLst/>
            <a:gdLst/>
            <a:ahLst/>
            <a:cxnLst/>
            <a:rect r="r" b="b" t="t" l="l"/>
            <a:pathLst>
              <a:path h="4411848" w="8801855">
                <a:moveTo>
                  <a:pt x="0" y="0"/>
                </a:moveTo>
                <a:lnTo>
                  <a:pt x="8801855" y="0"/>
                </a:lnTo>
                <a:lnTo>
                  <a:pt x="8801855" y="4411848"/>
                </a:lnTo>
                <a:lnTo>
                  <a:pt x="0" y="44118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6656868"/>
            <a:ext cx="11298982" cy="3655858"/>
          </a:xfrm>
          <a:custGeom>
            <a:avLst/>
            <a:gdLst/>
            <a:ahLst/>
            <a:cxnLst/>
            <a:rect r="r" b="b" t="t" l="l"/>
            <a:pathLst>
              <a:path h="3655858" w="11298982">
                <a:moveTo>
                  <a:pt x="0" y="0"/>
                </a:moveTo>
                <a:lnTo>
                  <a:pt x="11298982" y="0"/>
                </a:lnTo>
                <a:lnTo>
                  <a:pt x="11298982" y="3655857"/>
                </a:lnTo>
                <a:lnTo>
                  <a:pt x="0" y="36558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9801" y="2188984"/>
            <a:ext cx="1399401" cy="481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45"/>
              </a:lnSpc>
            </a:pPr>
            <a:r>
              <a:rPr lang="en-US" sz="3035">
                <a:solidFill>
                  <a:srgbClr val="000000"/>
                </a:solidFill>
                <a:latin typeface="Garet Bold"/>
              </a:rPr>
              <a:t>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62698" y="2238243"/>
            <a:ext cx="12833078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0"/>
              </a:lnSpc>
            </a:pPr>
            <a:r>
              <a:rPr lang="en-US" sz="2900">
                <a:solidFill>
                  <a:srgbClr val="000000"/>
                </a:solidFill>
                <a:latin typeface="Garet"/>
              </a:rPr>
              <a:t>Models. AlexNet, VGG16, EfficientNet, and ResNet.</a:t>
            </a:r>
          </a:p>
          <a:p>
            <a:pPr>
              <a:lnSpc>
                <a:spcPts val="377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585803" y="2876418"/>
            <a:ext cx="12597559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0"/>
              </a:lnSpc>
            </a:pPr>
            <a:r>
              <a:rPr lang="en-US" sz="2900">
                <a:solidFill>
                  <a:srgbClr val="000000"/>
                </a:solidFill>
                <a:latin typeface="Garet"/>
              </a:rPr>
              <a:t>Dataset. Vegetable image dataset.</a:t>
            </a:r>
          </a:p>
          <a:p>
            <a:pPr>
              <a:lnSpc>
                <a:spcPts val="377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562698" y="3543168"/>
            <a:ext cx="11729726" cy="458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0"/>
              </a:lnSpc>
            </a:pPr>
            <a:r>
              <a:rPr lang="en-US" sz="2900">
                <a:solidFill>
                  <a:srgbClr val="000000"/>
                </a:solidFill>
                <a:latin typeface="Garet"/>
              </a:rPr>
              <a:t>Noise. Gaussian Noise.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62698" y="4267068"/>
            <a:ext cx="16539719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0"/>
              </a:lnSpc>
            </a:pPr>
            <a:r>
              <a:rPr lang="en-US" sz="2900">
                <a:solidFill>
                  <a:srgbClr val="000000"/>
                </a:solidFill>
                <a:latin typeface="Garet"/>
              </a:rPr>
              <a:t>Hyperparameters tuning. Learning rate scheduler gamma and step size, momentum. </a:t>
            </a:r>
          </a:p>
          <a:p>
            <a:pPr>
              <a:lnSpc>
                <a:spcPts val="377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19801" y="2866893"/>
            <a:ext cx="65209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aret Bold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9801" y="3571743"/>
            <a:ext cx="8857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aret Bold"/>
              </a:rPr>
              <a:t>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9801" y="4293018"/>
            <a:ext cx="8857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aret Bold"/>
              </a:rPr>
              <a:t>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9801" y="4960403"/>
            <a:ext cx="8857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aret Bold"/>
              </a:rPr>
              <a:t>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9801" y="5665253"/>
            <a:ext cx="302943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aret Bold"/>
              </a:rPr>
              <a:t>6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62698" y="4969293"/>
            <a:ext cx="16539719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0"/>
              </a:lnSpc>
            </a:pPr>
            <a:r>
              <a:rPr lang="en-US" sz="2900">
                <a:solidFill>
                  <a:srgbClr val="000000"/>
                </a:solidFill>
                <a:latin typeface="Garet"/>
              </a:rPr>
              <a:t>Testing. Accuracy, precision, recall and time.</a:t>
            </a:r>
          </a:p>
          <a:p>
            <a:pPr>
              <a:lnSpc>
                <a:spcPts val="377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562698" y="5636678"/>
            <a:ext cx="7277858" cy="458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0"/>
              </a:lnSpc>
              <a:spcBef>
                <a:spcPct val="0"/>
              </a:spcBef>
            </a:pPr>
            <a:r>
              <a:rPr lang="en-US" sz="2900">
                <a:solidFill>
                  <a:srgbClr val="000000"/>
                </a:solidFill>
                <a:latin typeface="Garet"/>
              </a:rPr>
              <a:t>Result and feature extraction analysis.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8464" y="0"/>
            <a:ext cx="18288000" cy="10226351"/>
          </a:xfrm>
          <a:custGeom>
            <a:avLst/>
            <a:gdLst/>
            <a:ahLst/>
            <a:cxnLst/>
            <a:rect r="r" b="b" t="t" l="l"/>
            <a:pathLst>
              <a:path h="10226351" w="18288000">
                <a:moveTo>
                  <a:pt x="0" y="0"/>
                </a:moveTo>
                <a:lnTo>
                  <a:pt x="18288000" y="0"/>
                </a:lnTo>
                <a:lnTo>
                  <a:pt x="18288000" y="10226351"/>
                </a:lnTo>
                <a:lnTo>
                  <a:pt x="0" y="102263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8088"/>
            <a:ext cx="9644982" cy="2069730"/>
            <a:chOff x="0" y="0"/>
            <a:chExt cx="2540242" cy="5451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40242" cy="545114"/>
            </a:xfrm>
            <a:custGeom>
              <a:avLst/>
              <a:gdLst/>
              <a:ahLst/>
              <a:cxnLst/>
              <a:rect r="r" b="b" t="t" l="l"/>
              <a:pathLst>
                <a:path h="545114" w="2540242">
                  <a:moveTo>
                    <a:pt x="2337042" y="0"/>
                  </a:moveTo>
                  <a:lnTo>
                    <a:pt x="0" y="0"/>
                  </a:lnTo>
                  <a:lnTo>
                    <a:pt x="0" y="545114"/>
                  </a:lnTo>
                  <a:lnTo>
                    <a:pt x="2337042" y="545114"/>
                  </a:lnTo>
                  <a:lnTo>
                    <a:pt x="2540242" y="272557"/>
                  </a:lnTo>
                  <a:lnTo>
                    <a:pt x="2337042" y="0"/>
                  </a:lnTo>
                  <a:close/>
                </a:path>
              </a:pathLst>
            </a:custGeom>
            <a:solidFill>
              <a:srgbClr val="77B1C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71450"/>
              <a:ext cx="698500" cy="577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699"/>
                </a:lnSpc>
              </a:pPr>
              <a:r>
                <a:rPr lang="en-US" sz="5499">
                  <a:solidFill>
                    <a:srgbClr val="000000"/>
                  </a:solidFill>
                  <a:latin typeface="Telegraf"/>
                </a:rPr>
                <a:t>Hyperparameter tuning</a:t>
              </a: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205649" y="2114550"/>
          <a:ext cx="8938351" cy="3028950"/>
        </p:xfrm>
        <a:graphic>
          <a:graphicData uri="http://schemas.openxmlformats.org/drawingml/2006/table">
            <a:tbl>
              <a:tblPr/>
              <a:tblGrid>
                <a:gridCol w="1281508"/>
                <a:gridCol w="1281508"/>
                <a:gridCol w="1281508"/>
                <a:gridCol w="1281508"/>
                <a:gridCol w="1281508"/>
                <a:gridCol w="1281508"/>
                <a:gridCol w="1249306"/>
              </a:tblGrid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model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n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lr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m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g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a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alexnet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0.990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alexnet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0.989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alexnet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0.988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9644982" y="2114550"/>
          <a:ext cx="8396520" cy="3028950"/>
        </p:xfrm>
        <a:graphic>
          <a:graphicData uri="http://schemas.openxmlformats.org/drawingml/2006/table">
            <a:tbl>
              <a:tblPr/>
              <a:tblGrid>
                <a:gridCol w="1199503"/>
                <a:gridCol w="1199503"/>
                <a:gridCol w="1199503"/>
                <a:gridCol w="1199503"/>
                <a:gridCol w="1199503"/>
                <a:gridCol w="1199503"/>
                <a:gridCol w="1199503"/>
              </a:tblGrid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model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n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lr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m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g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a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vgg16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0.986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vgg16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0.984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vgg16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0.982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205649" y="6229350"/>
          <a:ext cx="8938351" cy="3028950"/>
        </p:xfrm>
        <a:graphic>
          <a:graphicData uri="http://schemas.openxmlformats.org/drawingml/2006/table">
            <a:tbl>
              <a:tblPr/>
              <a:tblGrid>
                <a:gridCol w="1276907"/>
                <a:gridCol w="1276907"/>
                <a:gridCol w="1276907"/>
                <a:gridCol w="1276907"/>
                <a:gridCol w="1276907"/>
                <a:gridCol w="1276907"/>
                <a:gridCol w="1276907"/>
              </a:tblGrid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model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n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lr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m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g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a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effNet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0.988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effNet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0.987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effNet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4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0.987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9644982" y="6229350"/>
          <a:ext cx="8396520" cy="3028950"/>
        </p:xfrm>
        <a:graphic>
          <a:graphicData uri="http://schemas.openxmlformats.org/drawingml/2006/table">
            <a:tbl>
              <a:tblPr/>
              <a:tblGrid>
                <a:gridCol w="1199503"/>
                <a:gridCol w="1199503"/>
                <a:gridCol w="1199503"/>
                <a:gridCol w="1199503"/>
                <a:gridCol w="1199503"/>
                <a:gridCol w="1199503"/>
                <a:gridCol w="1199503"/>
              </a:tblGrid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model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n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lr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m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g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a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resnet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4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0.995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resnet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0.994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2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resnet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0.005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4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Telegraf"/>
                        </a:rPr>
                        <a:t>0.994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8088"/>
            <a:ext cx="9644982" cy="2069730"/>
            <a:chOff x="0" y="0"/>
            <a:chExt cx="2540242" cy="5451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40242" cy="545114"/>
            </a:xfrm>
            <a:custGeom>
              <a:avLst/>
              <a:gdLst/>
              <a:ahLst/>
              <a:cxnLst/>
              <a:rect r="r" b="b" t="t" l="l"/>
              <a:pathLst>
                <a:path h="545114" w="2540242">
                  <a:moveTo>
                    <a:pt x="2337042" y="0"/>
                  </a:moveTo>
                  <a:lnTo>
                    <a:pt x="0" y="0"/>
                  </a:lnTo>
                  <a:lnTo>
                    <a:pt x="0" y="545114"/>
                  </a:lnTo>
                  <a:lnTo>
                    <a:pt x="2337042" y="545114"/>
                  </a:lnTo>
                  <a:lnTo>
                    <a:pt x="2540242" y="272557"/>
                  </a:lnTo>
                  <a:lnTo>
                    <a:pt x="2337042" y="0"/>
                  </a:lnTo>
                  <a:close/>
                </a:path>
              </a:pathLst>
            </a:custGeom>
            <a:solidFill>
              <a:srgbClr val="77B1C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71450"/>
              <a:ext cx="698500" cy="577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699"/>
                </a:lnSpc>
              </a:pPr>
              <a:r>
                <a:rPr lang="en-US" sz="5499">
                  <a:solidFill>
                    <a:srgbClr val="000000"/>
                  </a:solidFill>
                  <a:latin typeface="Telegraf"/>
                </a:rPr>
                <a:t>Testing results</a:t>
              </a: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2310977" y="2443393"/>
          <a:ext cx="13169886" cy="3114675"/>
        </p:xfrm>
        <a:graphic>
          <a:graphicData uri="http://schemas.openxmlformats.org/drawingml/2006/table">
            <a:tbl>
              <a:tblPr/>
              <a:tblGrid>
                <a:gridCol w="2278308"/>
                <a:gridCol w="2278308"/>
                <a:gridCol w="2278308"/>
                <a:gridCol w="2278308"/>
                <a:gridCol w="2278308"/>
                <a:gridCol w="1778347"/>
              </a:tblGrid>
              <a:tr h="6229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model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noise_percentage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accuracy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precision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f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time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9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alexnet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98.97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0.99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0.99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0.065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9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resnet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98.3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0.98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0.98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0.721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9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efficientnet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98.13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0.98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0.98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0.583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9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vgg16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10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97.7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0.98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12.194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2310977" y="5986693"/>
          <a:ext cx="13169886" cy="3271607"/>
        </p:xfrm>
        <a:graphic>
          <a:graphicData uri="http://schemas.openxmlformats.org/drawingml/2006/table">
            <a:tbl>
              <a:tblPr/>
              <a:tblGrid>
                <a:gridCol w="2283315"/>
                <a:gridCol w="2283315"/>
                <a:gridCol w="2283315"/>
                <a:gridCol w="2283315"/>
                <a:gridCol w="2283315"/>
                <a:gridCol w="1753311"/>
              </a:tblGrid>
              <a:tr h="78060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model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noise_percentage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accuracy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precision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f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time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resnet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20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93.37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0.94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0.667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efficientnet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20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91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0.93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0.497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alexnet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20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89.87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0.92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0.89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0.067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vgg16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20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73.27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0.82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0.71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Garet"/>
                        </a:rPr>
                        <a:t>12.227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73037"/>
            <a:ext cx="15502672" cy="9940926"/>
          </a:xfrm>
          <a:custGeom>
            <a:avLst/>
            <a:gdLst/>
            <a:ahLst/>
            <a:cxnLst/>
            <a:rect r="r" b="b" t="t" l="l"/>
            <a:pathLst>
              <a:path h="9940926" w="15502672">
                <a:moveTo>
                  <a:pt x="0" y="0"/>
                </a:moveTo>
                <a:lnTo>
                  <a:pt x="15502672" y="0"/>
                </a:lnTo>
                <a:lnTo>
                  <a:pt x="15502672" y="9940926"/>
                </a:lnTo>
                <a:lnTo>
                  <a:pt x="0" y="99409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DAFqaqvcquU</dc:identifier>
  <dcterms:modified xsi:type="dcterms:W3CDTF">2011-08-01T06:04:30Z</dcterms:modified>
  <cp:revision>1</cp:revision>
  <dc:title>yusif_mukhtarov_final_presentation</dc:title>
</cp:coreProperties>
</file>

<file path=docProps/thumbnail.jpeg>
</file>